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513" r:id="rId2"/>
    <p:sldId id="514" r:id="rId3"/>
    <p:sldId id="515" r:id="rId4"/>
    <p:sldId id="516" r:id="rId5"/>
    <p:sldId id="517" r:id="rId6"/>
    <p:sldId id="518" r:id="rId7"/>
    <p:sldId id="519" r:id="rId8"/>
    <p:sldId id="520" r:id="rId9"/>
    <p:sldId id="521"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537" r:id="rId26"/>
    <p:sldId id="538" r:id="rId27"/>
    <p:sldId id="539" r:id="rId28"/>
    <p:sldId id="540" r:id="rId29"/>
    <p:sldId id="541" r:id="rId30"/>
    <p:sldId id="542" r:id="rId31"/>
    <p:sldId id="543" r:id="rId32"/>
    <p:sldId id="544" r:id="rId33"/>
    <p:sldId id="545" r:id="rId34"/>
    <p:sldId id="546" r:id="rId35"/>
    <p:sldId id="547" r:id="rId36"/>
    <p:sldId id="548" r:id="rId37"/>
    <p:sldId id="549" r:id="rId38"/>
    <p:sldId id="550" r:id="rId39"/>
    <p:sldId id="551" r:id="rId40"/>
    <p:sldId id="552" r:id="rId41"/>
    <p:sldId id="553" r:id="rId42"/>
    <p:sldId id="554" r:id="rId43"/>
    <p:sldId id="555" r:id="rId44"/>
    <p:sldId id="556" r:id="rId45"/>
    <p:sldId id="557" r:id="rId46"/>
    <p:sldId id="558" r:id="rId47"/>
    <p:sldId id="559" r:id="rId48"/>
    <p:sldId id="560" r:id="rId49"/>
    <p:sldId id="561" r:id="rId50"/>
    <p:sldId id="562" r:id="rId51"/>
    <p:sldId id="563" r:id="rId52"/>
    <p:sldId id="567" r:id="rId53"/>
    <p:sldId id="568" r:id="rId54"/>
    <p:sldId id="569" r:id="rId55"/>
    <p:sldId id="570" r:id="rId56"/>
    <p:sldId id="571" r:id="rId57"/>
    <p:sldId id="565" r:id="rId58"/>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850"/>
    <p:restoredTop sz="94643"/>
  </p:normalViewPr>
  <p:slideViewPr>
    <p:cSldViewPr>
      <p:cViewPr varScale="1">
        <p:scale>
          <a:sx n="120" d="100"/>
          <a:sy n="120" d="100"/>
        </p:scale>
        <p:origin x="640" y="176"/>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11/10/19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11/10/19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2</a:t>
            </a:fld>
            <a:endParaRPr lang="en-US" sz="13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11</a:t>
            </a:fld>
            <a:endParaRPr lang="en-US" sz="13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12</a:t>
            </a:fld>
            <a:endParaRPr lang="en-US" sz="13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13</a:t>
            </a:fld>
            <a:endParaRPr lang="en-US" sz="13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14</a:t>
            </a:fld>
            <a:endParaRPr lang="en-US" sz="13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15</a:t>
            </a:fld>
            <a:endParaRPr lang="en-US" sz="13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16</a:t>
            </a:fld>
            <a:endParaRPr lang="en-US" sz="13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17</a:t>
            </a:fld>
            <a:endParaRPr lang="en-US" sz="13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18</a:t>
            </a:fld>
            <a:endParaRPr lang="en-US" sz="13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19</a:t>
            </a:fld>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20</a:t>
            </a:fld>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3</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21</a:t>
            </a:fld>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22</a:t>
            </a:fld>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23</a:t>
            </a:fld>
            <a:endParaRPr lang="en-US" sz="13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24</a:t>
            </a:fld>
            <a:endParaRPr lang="en-US" sz="13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25</a:t>
            </a:fld>
            <a:endParaRPr lang="en-US" sz="13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26</a:t>
            </a:fld>
            <a:endParaRPr lang="en-US" sz="13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27</a:t>
            </a:fld>
            <a:endParaRPr lang="en-US" sz="130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28</a:t>
            </a:fld>
            <a:endParaRPr lang="en-US" sz="13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29</a:t>
            </a:fld>
            <a:endParaRPr lang="en-US" sz="13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30</a:t>
            </a:fld>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4</a:t>
            </a:fld>
            <a:endParaRPr lang="en-US"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31</a:t>
            </a:fld>
            <a:endParaRPr lang="en-US" sz="130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32</a:t>
            </a:fld>
            <a:endParaRPr lang="en-US" sz="13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33</a:t>
            </a:fld>
            <a:endParaRPr lang="en-US" sz="130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34</a:t>
            </a:fld>
            <a:endParaRPr lang="en-US" sz="130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35</a:t>
            </a:fld>
            <a:endParaRPr lang="en-US" sz="13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36</a:t>
            </a:fld>
            <a:endParaRPr lang="en-US" sz="130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37</a:t>
            </a:fld>
            <a:endParaRPr lang="en-US" sz="1300">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38</a:t>
            </a:fld>
            <a:endParaRPr lang="en-US" sz="1300">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39</a:t>
            </a:fld>
            <a:endParaRPr lang="en-US" sz="1300">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40</a:t>
            </a:fld>
            <a:endParaRPr lang="en-US" sz="13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5</a:t>
            </a:fld>
            <a:endParaRPr lang="en-US" sz="13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41</a:t>
            </a:fld>
            <a:endParaRPr lang="en-US" sz="1300">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42</a:t>
            </a:fld>
            <a:endParaRPr lang="en-US" sz="1300">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43</a:t>
            </a:fld>
            <a:endParaRPr lang="en-US" sz="1300">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44</a:t>
            </a:fld>
            <a:endParaRPr lang="en-US" sz="1300">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45</a:t>
            </a:fld>
            <a:endParaRPr lang="en-US" sz="1300">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46</a:t>
            </a:fld>
            <a:endParaRPr lang="en-US" sz="1300">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47</a:t>
            </a:fld>
            <a:endParaRPr lang="en-US" sz="1300">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48</a:t>
            </a:fld>
            <a:endParaRPr lang="en-US" sz="1300">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49</a:t>
            </a:fld>
            <a:endParaRPr lang="en-US" sz="1300">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50</a:t>
            </a:fld>
            <a:endParaRPr lang="en-US" sz="13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6</a:t>
            </a:fld>
            <a:endParaRPr lang="en-US" sz="1300">
              <a:latin typeface="Calibri"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51</a:t>
            </a:fld>
            <a:endParaRPr lang="en-US" sz="13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7</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8</a:t>
            </a:fld>
            <a:endParaRPr lang="en-US" sz="13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9</a:t>
            </a:fld>
            <a:endParaRPr lang="en-US"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10</a:t>
            </a:fld>
            <a:endParaRPr lang="en-US" sz="13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7C93A29-9B14-FE48-B6D1-C871738F1342}"/>
              </a:ext>
            </a:extLst>
          </p:cNvPr>
          <p:cNvSpPr/>
          <p:nvPr userDrawn="1"/>
        </p:nvSpPr>
        <p:spPr>
          <a:xfrm>
            <a:off x="0" y="6400800"/>
            <a:ext cx="9144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72C61BA0-4F25-114F-8980-BF3E6ADEFC9C}"/>
              </a:ext>
            </a:extLst>
          </p:cNvPr>
          <p:cNvSpPr txBox="1">
            <a:spLocks noChangeArrowheads="1"/>
          </p:cNvSpPr>
          <p:nvPr userDrawn="1"/>
        </p:nvSpPr>
        <p:spPr bwMode="auto">
          <a:xfrm>
            <a:off x="170656" y="6461446"/>
            <a:ext cx="670560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2</a:t>
            </a:r>
          </a:p>
        </p:txBody>
      </p:sp>
      <p:sp>
        <p:nvSpPr>
          <p:cNvPr id="10" name="TextBox 9">
            <a:extLst>
              <a:ext uri="{FF2B5EF4-FFF2-40B4-BE49-F238E27FC236}">
                <a16:creationId xmlns:a16="http://schemas.microsoft.com/office/drawing/2014/main" id="{BC9B8437-EA93-9F47-83FF-593A4CCA6702}"/>
              </a:ext>
            </a:extLst>
          </p:cNvPr>
          <p:cNvSpPr txBox="1"/>
          <p:nvPr userDrawn="1"/>
        </p:nvSpPr>
        <p:spPr>
          <a:xfrm>
            <a:off x="6602288" y="6451602"/>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1" name="TextBox 10">
            <a:extLst>
              <a:ext uri="{FF2B5EF4-FFF2-40B4-BE49-F238E27FC236}">
                <a16:creationId xmlns:a16="http://schemas.microsoft.com/office/drawing/2014/main" id="{DB92C871-A0B0-6B4E-A99F-C4BD4C8EE925}"/>
              </a:ext>
            </a:extLst>
          </p:cNvPr>
          <p:cNvSpPr txBox="1"/>
          <p:nvPr userDrawn="1"/>
        </p:nvSpPr>
        <p:spPr>
          <a:xfrm>
            <a:off x="4361846" y="6471290"/>
            <a:ext cx="420308"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1"/>
            <a:ext cx="6172200" cy="38862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635807"/>
            <a:ext cx="2181225" cy="1893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4" name="Title 1"/>
          <p:cNvSpPr txBox="1">
            <a:spLocks/>
          </p:cNvSpPr>
          <p:nvPr/>
        </p:nvSpPr>
        <p:spPr bwMode="auto">
          <a:xfrm>
            <a:off x="2943225" y="365125"/>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a:latin typeface="Calibri"/>
                <a:ea typeface="+mj-ea"/>
                <a:cs typeface="Calibri"/>
              </a:rPr>
              <a:t>Kelsy Cotto, Felicia Gomez,</a:t>
            </a:r>
          </a:p>
          <a:p>
            <a:pPr fontAlgn="auto">
              <a:spcAft>
                <a:spcPts val="0"/>
              </a:spcAft>
              <a:defRPr/>
            </a:pPr>
            <a:r>
              <a:rPr lang="en-US" sz="1600" dirty="0">
                <a:latin typeface="Calibri"/>
                <a:ea typeface="+mj-ea"/>
                <a:cs typeface="Calibri"/>
              </a:rPr>
              <a:t>Obi Griffith, Malachi Griffith, </a:t>
            </a:r>
            <a:r>
              <a:rPr lang="en-US" sz="1600" dirty="0" err="1">
                <a:latin typeface="Calibri"/>
                <a:ea typeface="+mj-ea"/>
                <a:cs typeface="Calibri"/>
              </a:rPr>
              <a:t>Huiming</a:t>
            </a:r>
            <a:r>
              <a:rPr lang="en-US" sz="1600" dirty="0">
                <a:latin typeface="Calibri"/>
                <a:ea typeface="+mj-ea"/>
                <a:cs typeface="Calibri"/>
              </a:rPr>
              <a:t> Xia </a:t>
            </a:r>
          </a:p>
          <a:p>
            <a:pPr fontAlgn="auto">
              <a:spcAft>
                <a:spcPts val="0"/>
              </a:spcAft>
              <a:buFont typeface="Arial" pitchFamily="34" charset="0"/>
              <a:buNone/>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ea typeface="+mn-ea"/>
                <a:cs typeface="Calibri"/>
              </a:rPr>
              <a:t>November 4- 17, 2019</a:t>
            </a:r>
          </a:p>
        </p:txBody>
      </p:sp>
      <p:pic>
        <p:nvPicPr>
          <p:cNvPr id="2" name="Picture 1" descr="Screen Shot 2015-11-13 at 10.2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3504253"/>
            <a:ext cx="5458971" cy="2156995"/>
          </a:xfrm>
          <a:prstGeom prst="rect">
            <a:avLst/>
          </a:prstGeom>
        </p:spPr>
      </p:pic>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9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59" name="TextBox 2"/>
          <p:cNvSpPr txBox="1">
            <a:spLocks noChangeArrowheads="1"/>
          </p:cNvSpPr>
          <p:nvPr/>
        </p:nvSpPr>
        <p:spPr bwMode="auto">
          <a:xfrm>
            <a:off x="270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834" y="2348657"/>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xmlns="">
                <a:solidFill>
                  <a:srgbClr val="FFFFFF"/>
                </a:solidFill>
              </a14:hiddenFill>
            </a:ext>
          </a:extLst>
        </p:spPr>
      </p:pic>
      <p:cxnSp>
        <p:nvCxnSpPr>
          <p:cNvPr id="45061" name="Straight Arrow Connector 6"/>
          <p:cNvCxnSpPr>
            <a:cxnSpLocks noChangeShapeType="1"/>
          </p:cNvCxnSpPr>
          <p:nvPr/>
        </p:nvCxnSpPr>
        <p:spPr bwMode="auto">
          <a:xfrm>
            <a:off x="567309"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59759" y="1470769"/>
            <a:ext cx="5367337" cy="431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63" name="TextBox 2"/>
          <p:cNvSpPr txBox="1">
            <a:spLocks noChangeArrowheads="1"/>
          </p:cNvSpPr>
          <p:nvPr/>
        </p:nvSpPr>
        <p:spPr bwMode="auto">
          <a:xfrm>
            <a:off x="6687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5290121" y="3342432"/>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ectangle 11"/>
          <p:cNvSpPr/>
          <p:nvPr/>
        </p:nvSpPr>
        <p:spPr>
          <a:xfrm>
            <a:off x="2532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99403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52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83" y="736302"/>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17926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08310"/>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4" name="Title 1"/>
          <p:cNvSpPr>
            <a:spLocks noGrp="1"/>
          </p:cNvSpPr>
          <p:nvPr>
            <p:ph type="title"/>
          </p:nvPr>
        </p:nvSpPr>
        <p:spPr>
          <a:xfrm>
            <a:off x="152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381000" y="800372"/>
            <a:ext cx="8153400" cy="26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7154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257572"/>
            <a:ext cx="77470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6172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0" name="TextBox 8"/>
          <p:cNvSpPr txBox="1">
            <a:spLocks noChangeArrowheads="1"/>
          </p:cNvSpPr>
          <p:nvPr/>
        </p:nvSpPr>
        <p:spPr bwMode="auto">
          <a:xfrm>
            <a:off x="6637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373063"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1" name="Right Brace 10"/>
          <p:cNvSpPr/>
          <p:nvPr/>
        </p:nvSpPr>
        <p:spPr>
          <a:xfrm>
            <a:off x="7315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304800" y="1562372"/>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7848600" y="3391172"/>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2286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6" name="Straight Arrow Connector 14"/>
          <p:cNvCxnSpPr>
            <a:cxnSpLocks noChangeShapeType="1"/>
          </p:cNvCxnSpPr>
          <p:nvPr/>
        </p:nvCxnSpPr>
        <p:spPr bwMode="auto">
          <a:xfrm flipV="1">
            <a:off x="3200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7" name="Straight Arrow Connector 15"/>
          <p:cNvCxnSpPr>
            <a:cxnSpLocks noChangeShapeType="1"/>
          </p:cNvCxnSpPr>
          <p:nvPr/>
        </p:nvCxnSpPr>
        <p:spPr bwMode="auto">
          <a:xfrm flipH="1" flipV="1">
            <a:off x="2667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8" name="TextBox 16"/>
          <p:cNvSpPr txBox="1">
            <a:spLocks noChangeArrowheads="1"/>
          </p:cNvSpPr>
          <p:nvPr/>
        </p:nvSpPr>
        <p:spPr bwMode="auto">
          <a:xfrm>
            <a:off x="7620000" y="5261247"/>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7086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70" name="Straight Arrow Connector 18"/>
          <p:cNvCxnSpPr>
            <a:cxnSpLocks noChangeShapeType="1"/>
          </p:cNvCxnSpPr>
          <p:nvPr/>
        </p:nvCxnSpPr>
        <p:spPr bwMode="auto">
          <a:xfrm flipV="1">
            <a:off x="3429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1" name="TextBox 19"/>
          <p:cNvSpPr txBox="1">
            <a:spLocks noChangeArrowheads="1"/>
          </p:cNvSpPr>
          <p:nvPr/>
        </p:nvSpPr>
        <p:spPr bwMode="auto">
          <a:xfrm>
            <a:off x="2514600" y="4076972"/>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304800" y="4229372"/>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838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4" name="TextBox 23"/>
          <p:cNvSpPr txBox="1">
            <a:spLocks noChangeArrowheads="1"/>
          </p:cNvSpPr>
          <p:nvPr/>
        </p:nvSpPr>
        <p:spPr bwMode="auto">
          <a:xfrm>
            <a:off x="7740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493989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152400" y="1268413"/>
            <a:ext cx="8839200" cy="4724400"/>
          </a:xfrm>
        </p:spPr>
        <p:txBody>
          <a:bodyPr/>
          <a:lstStyle/>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file format </a:t>
            </a:r>
            <a:r>
              <a:rPr lang="en-US" sz="2400">
                <a:latin typeface="Calibri" charset="0"/>
                <a:ea typeface="ＭＳ Ｐゴシック" charset="0"/>
              </a:rPr>
              <a:t>defines the track type.</a:t>
            </a:r>
          </a:p>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track type </a:t>
            </a:r>
            <a:r>
              <a:rPr lang="en-US" sz="2400">
                <a:latin typeface="Calibri" charset="0"/>
                <a:ea typeface="ＭＳ Ｐゴシック" charset="0"/>
              </a:rPr>
              <a:t>determines the display options</a:t>
            </a: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r>
              <a:rPr lang="en-US" sz="2000">
                <a:latin typeface="Calibri" charset="0"/>
                <a:ea typeface="ＭＳ Ｐゴシック" charset="0"/>
              </a:rPr>
              <a:t>For current list see: </a:t>
            </a:r>
            <a:r>
              <a:rPr lang="en-US" sz="2000">
                <a:latin typeface="Calibri" charset="0"/>
                <a:ea typeface="ＭＳ Ｐゴシック" charset="0"/>
                <a:hlinkClick r:id="rId3"/>
              </a:rPr>
              <a:t>www.broadinstitute.org/igv/FileFormats</a:t>
            </a:r>
            <a:endParaRPr lang="en-US" sz="2000">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endParaRPr lang="en-US">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320925"/>
            <a:ext cx="1981200" cy="355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2327275"/>
            <a:ext cx="2527300" cy="341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52450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52400" y="1067519"/>
            <a:ext cx="8839200" cy="4724400"/>
          </a:xfrm>
        </p:spPr>
        <p:txBody>
          <a:bodyPr/>
          <a:lstStyle/>
          <a:p>
            <a:pPr marL="0" indent="0">
              <a:buFont typeface="Arial" charse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643781"/>
            <a:ext cx="9601200" cy="4881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Oval 5"/>
          <p:cNvSpPr/>
          <p:nvPr/>
        </p:nvSpPr>
        <p:spPr bwMode="auto">
          <a:xfrm>
            <a:off x="4235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6960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1187450" y="982117"/>
            <a:ext cx="6996113" cy="5183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p:nvSpPr>
        <p:spPr bwMode="auto">
          <a:xfrm>
            <a:off x="882650" y="1669504"/>
            <a:ext cx="3733800" cy="708025"/>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2330450" y="3041104"/>
            <a:ext cx="838200" cy="400050"/>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2559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3168650" y="3041104"/>
            <a:ext cx="3200400" cy="708025"/>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1547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1202615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52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6150" y="836712"/>
            <a:ext cx="7010400" cy="5653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xmlns="">
                <a:solidFill>
                  <a:srgbClr val="FFFFFF"/>
                </a:solidFill>
              </a14:hiddenFill>
            </a:ext>
          </a:extLst>
        </p:spPr>
      </p:pic>
      <p:sp>
        <p:nvSpPr>
          <p:cNvPr id="57349" name="TextBox 7"/>
          <p:cNvSpPr txBox="1">
            <a:spLocks noChangeArrowheads="1"/>
          </p:cNvSpPr>
          <p:nvPr/>
        </p:nvSpPr>
        <p:spPr bwMode="auto">
          <a:xfrm>
            <a:off x="5292725" y="1627287"/>
            <a:ext cx="3352800" cy="1016000"/>
          </a:xfrm>
          <a:prstGeom prst="rect">
            <a:avLst/>
          </a:prstGeom>
          <a:solidFill>
            <a:schemeClr val="accent5">
              <a:lumMod val="40000"/>
              <a:lumOff val="60000"/>
            </a:schemeClr>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Bases that do not match the reference sequence are highlighted by color</a:t>
            </a:r>
          </a:p>
        </p:txBody>
      </p:sp>
    </p:spTree>
    <p:extLst>
      <p:ext uri="{BB962C8B-B14F-4D97-AF65-F5344CB8AC3E}">
        <p14:creationId xmlns:p14="http://schemas.microsoft.com/office/powerpoint/2010/main" val="1036736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395" name="Content Placeholder 2"/>
          <p:cNvSpPr txBox="1">
            <a:spLocks/>
          </p:cNvSpPr>
          <p:nvPr/>
        </p:nvSpPr>
        <p:spPr bwMode="auto">
          <a:xfrm>
            <a:off x="304800" y="1268413"/>
            <a:ext cx="88392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3190573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727918"/>
            <a:ext cx="8278813" cy="601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89996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488" y="908720"/>
            <a:ext cx="7627937" cy="539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48465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17904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52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228600" y="1571625"/>
            <a:ext cx="8534400" cy="4524375"/>
          </a:xfrm>
          <a:prstGeom prst="rect">
            <a:avLst/>
          </a:prstGeom>
          <a:noFill/>
        </p:spPr>
        <p:txBody>
          <a:bodyPr>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3463088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587"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213100"/>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97854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5"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3313102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683"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1676400" y="4876800"/>
            <a:ext cx="6705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2057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2895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191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53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7848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5486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407193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572928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4027488" y="6030913"/>
            <a:ext cx="20701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228600" y="4724400"/>
            <a:ext cx="13081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4902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2593243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990600" y="1447800"/>
            <a:ext cx="7315200" cy="3416300"/>
          </a:xfrm>
          <a:prstGeom prst="rect">
            <a:avLst/>
          </a:prstGeom>
          <a:noFill/>
        </p:spPr>
        <p:txBody>
          <a:bodyPr>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2333384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79" name="TextBox 4"/>
          <p:cNvSpPr txBox="1">
            <a:spLocks noChangeArrowheads="1"/>
          </p:cNvSpPr>
          <p:nvPr/>
        </p:nvSpPr>
        <p:spPr bwMode="auto">
          <a:xfrm>
            <a:off x="685800" y="2209800"/>
            <a:ext cx="7696200" cy="107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4019873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2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19" name="Rounded Rectangle 18"/>
          <p:cNvSpPr/>
          <p:nvPr/>
        </p:nvSpPr>
        <p:spPr bwMode="auto">
          <a:xfrm>
            <a:off x="2133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829" name="Group 12"/>
          <p:cNvGrpSpPr>
            <a:grpSpLocks/>
          </p:cNvGrpSpPr>
          <p:nvPr/>
        </p:nvGrpSpPr>
        <p:grpSpPr bwMode="auto">
          <a:xfrm>
            <a:off x="2133600" y="4572000"/>
            <a:ext cx="6324600" cy="228600"/>
            <a:chOff x="1981200" y="2057397"/>
            <a:chExt cx="6324600" cy="228403"/>
          </a:xfrm>
          <a:solidFill>
            <a:schemeClr val="accent5">
              <a:lumMod val="40000"/>
              <a:lumOff val="60000"/>
            </a:schemeClr>
          </a:solidFill>
        </p:grpSpPr>
        <p:sp>
          <p:nvSpPr>
            <p:cNvPr id="22" name="Rounded Rectangle 21"/>
            <p:cNvSpPr/>
            <p:nvPr/>
          </p:nvSpPr>
          <p:spPr>
            <a:xfrm>
              <a:off x="1981200" y="2057397"/>
              <a:ext cx="6324600" cy="228403"/>
            </a:xfrm>
            <a:prstGeom prst="round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4673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4153694" y="2317757"/>
            <a:ext cx="228600" cy="281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4504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2133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3124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9445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2133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3124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200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6705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2978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5600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1601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1" name="TextBox 3"/>
          <p:cNvSpPr txBox="1">
            <a:spLocks noChangeArrowheads="1"/>
          </p:cNvSpPr>
          <p:nvPr/>
        </p:nvSpPr>
        <p:spPr bwMode="auto">
          <a:xfrm>
            <a:off x="457200" y="1143000"/>
            <a:ext cx="78486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8" name="Rounded Rectangle 7"/>
          <p:cNvSpPr/>
          <p:nvPr/>
        </p:nvSpPr>
        <p:spPr bwMode="auto">
          <a:xfrm>
            <a:off x="2133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bwMode="auto">
          <a:xfrm>
            <a:off x="3124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0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6705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5156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3503613" y="5638800"/>
            <a:ext cx="38115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3549650" y="3352800"/>
            <a:ext cx="35369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807017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79388" y="4005263"/>
            <a:ext cx="8839200" cy="2103437"/>
          </a:xfrm>
        </p:spPr>
        <p:txBody>
          <a:bodyPr/>
          <a:lstStyle/>
          <a:p>
            <a:r>
              <a:rPr lang="en-US" sz="2000">
                <a:latin typeface="Calibri" charset="0"/>
                <a:ea typeface="ＭＳ Ｐゴシック" charset="0"/>
              </a:rPr>
              <a:t>task at hand : visualizing HT-seq reads, especially good for inspecting variants</a:t>
            </a:r>
          </a:p>
          <a:p>
            <a:r>
              <a:rPr lang="en-US" sz="2000">
                <a:latin typeface="Calibri" charset="0"/>
                <a:ea typeface="ＭＳ Ｐゴシック" charset="0"/>
              </a:rPr>
              <a:t>kind and size of data : large BAM files, stored locally or remotely</a:t>
            </a:r>
          </a:p>
          <a:p>
            <a:r>
              <a:rPr lang="en-US" sz="2000">
                <a:latin typeface="Calibri" charset="0"/>
                <a:ea typeface="ＭＳ Ｐゴシック" charset="0"/>
              </a:rPr>
              <a:t>data privacy : run on the desktop, can keep all data private</a:t>
            </a:r>
          </a:p>
          <a:p>
            <a:r>
              <a:rPr lang="en-US" sz="2000">
                <a:latin typeface="Calibri" charset="0"/>
                <a:ea typeface="ＭＳ Ｐゴシック" charset="0"/>
              </a:rPr>
              <a:t>UCSC Genome Browser has been retro-fitted to display BAM files</a:t>
            </a:r>
          </a:p>
          <a:p>
            <a:r>
              <a:rPr lang="en-US" sz="2000">
                <a:latin typeface="Calibri" charset="0"/>
                <a:ea typeface="ＭＳ Ｐゴシック" charset="0"/>
              </a:rPr>
              <a:t>Trackster is a genome browser that can perform visual analytics on small windows of the genome, deploy full analysis with Galaxy</a:t>
            </a:r>
          </a:p>
          <a:p>
            <a:endParaRPr lang="en-US" sz="200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900113" y="1557338"/>
            <a:ext cx="869950" cy="118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1484313"/>
            <a:ext cx="1101725" cy="1100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5" name="TextBox 5"/>
          <p:cNvSpPr txBox="1">
            <a:spLocks noChangeArrowheads="1"/>
          </p:cNvSpPr>
          <p:nvPr/>
        </p:nvSpPr>
        <p:spPr bwMode="auto">
          <a:xfrm>
            <a:off x="762000" y="2638425"/>
            <a:ext cx="11430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6889750" y="2636838"/>
            <a:ext cx="97155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1739900" y="2638425"/>
            <a:ext cx="2498725"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4500563" y="2636838"/>
            <a:ext cx="1598612"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2489200" y="1701800"/>
            <a:ext cx="1008063"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844675"/>
            <a:ext cx="233997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00330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557338"/>
            <a:ext cx="7375525" cy="422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44510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338" y="1358900"/>
            <a:ext cx="7239000" cy="534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068" name="TextBox 4"/>
          <p:cNvSpPr txBox="1">
            <a:spLocks noChangeArrowheads="1"/>
          </p:cNvSpPr>
          <p:nvPr/>
        </p:nvSpPr>
        <p:spPr bwMode="auto">
          <a:xfrm>
            <a:off x="3132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3513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219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5951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3925963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3"/>
          <p:cNvSpPr txBox="1">
            <a:spLocks noChangeArrowheads="1"/>
          </p:cNvSpPr>
          <p:nvPr/>
        </p:nvSpPr>
        <p:spPr bwMode="auto">
          <a:xfrm>
            <a:off x="381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7263" y="5257800"/>
            <a:ext cx="70437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2209800"/>
            <a:ext cx="10033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2971800"/>
            <a:ext cx="10287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85787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384300"/>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64" name="TextBox 5"/>
          <p:cNvSpPr txBox="1">
            <a:spLocks noChangeArrowheads="1"/>
          </p:cNvSpPr>
          <p:nvPr/>
        </p:nvSpPr>
        <p:spPr bwMode="auto">
          <a:xfrm>
            <a:off x="228600" y="3286125"/>
            <a:ext cx="13128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2165" name="TextBox 6"/>
          <p:cNvSpPr txBox="1">
            <a:spLocks noChangeArrowheads="1"/>
          </p:cNvSpPr>
          <p:nvPr/>
        </p:nvSpPr>
        <p:spPr bwMode="auto">
          <a:xfrm>
            <a:off x="228600" y="5114925"/>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2871788" y="2066925"/>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2167" name="TextBox 8"/>
          <p:cNvSpPr txBox="1">
            <a:spLocks noChangeArrowheads="1"/>
          </p:cNvSpPr>
          <p:nvPr/>
        </p:nvSpPr>
        <p:spPr bwMode="auto">
          <a:xfrm>
            <a:off x="5486400" y="2057400"/>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Tree>
    <p:extLst>
      <p:ext uri="{BB962C8B-B14F-4D97-AF65-F5344CB8AC3E}">
        <p14:creationId xmlns:p14="http://schemas.microsoft.com/office/powerpoint/2010/main" val="4085402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052736"/>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212" name="TextBox 5"/>
          <p:cNvSpPr txBox="1">
            <a:spLocks noChangeArrowheads="1"/>
          </p:cNvSpPr>
          <p:nvPr/>
        </p:nvSpPr>
        <p:spPr bwMode="auto">
          <a:xfrm>
            <a:off x="228600" y="2954561"/>
            <a:ext cx="13128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228600" y="4783361"/>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2871788" y="1735361"/>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5486400" y="1725836"/>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1066800" y="5307236"/>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3048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ounded Rectangle 11"/>
          <p:cNvSpPr/>
          <p:nvPr/>
        </p:nvSpPr>
        <p:spPr>
          <a:xfrm>
            <a:off x="2895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606076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341313" y="1584325"/>
            <a:ext cx="8839200" cy="4724400"/>
          </a:xfrm>
        </p:spPr>
        <p:txBody>
          <a:bodyPr/>
          <a:lstStyle/>
          <a:p>
            <a:pPr marL="0" indent="0" eaLnBrk="1" hangingPunct="1">
              <a:lnSpc>
                <a:spcPct val="80000"/>
              </a:lnSpc>
              <a:buFont typeface="Arial" charset="0"/>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Font typeface="Arial" charset="0"/>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57268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07"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2286000" y="2057400"/>
            <a:ext cx="6324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217242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55"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2286000" y="2057400"/>
            <a:ext cx="6324600" cy="598488"/>
            <a:chOff x="2057400" y="3733800"/>
            <a:chExt cx="6324600" cy="597932"/>
          </a:xfrm>
          <a:solidFill>
            <a:schemeClr val="accent5">
              <a:lumMod val="40000"/>
              <a:lumOff val="60000"/>
            </a:schemeClr>
          </a:solidFill>
        </p:grpSpPr>
        <p:sp>
          <p:nvSpPr>
            <p:cNvPr id="9" name="Rounded Rectangle 8"/>
            <p:cNvSpPr/>
            <p:nvPr/>
          </p:nvSpPr>
          <p:spPr>
            <a:xfrm>
              <a:off x="2057400" y="3733800"/>
              <a:ext cx="6324600" cy="228388"/>
            </a:xfrm>
            <a:prstGeom prst="roundRect">
              <a:avLst/>
            </a:prstGeom>
            <a:grp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359" name="TextBox 6"/>
            <p:cNvSpPr txBox="1">
              <a:spLocks noChangeArrowheads="1"/>
            </p:cNvSpPr>
            <p:nvPr/>
          </p:nvSpPr>
          <p:spPr bwMode="auto">
            <a:xfrm>
              <a:off x="2743200" y="3962400"/>
              <a:ext cx="351378" cy="369332"/>
            </a:xfrm>
            <a:prstGeom prst="rect">
              <a:avLst/>
            </a:prstGeom>
            <a:noFill/>
            <a:ln>
              <a:solidFill>
                <a:schemeClr val="accent5">
                  <a:lumMod val="40000"/>
                  <a:lumOff val="6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A</a:t>
              </a:r>
            </a:p>
          </p:txBody>
        </p:sp>
        <p:sp>
          <p:nvSpPr>
            <p:cNvPr id="100360" name="TextBox 7"/>
            <p:cNvSpPr txBox="1">
              <a:spLocks noChangeArrowheads="1"/>
            </p:cNvSpPr>
            <p:nvPr/>
          </p:nvSpPr>
          <p:spPr bwMode="auto">
            <a:xfrm>
              <a:off x="7391400" y="3962400"/>
              <a:ext cx="351366" cy="369332"/>
            </a:xfrm>
            <a:prstGeom prst="rect">
              <a:avLst/>
            </a:prstGeom>
            <a:noFill/>
            <a:ln>
              <a:solidFill>
                <a:schemeClr val="accent5">
                  <a:lumMod val="40000"/>
                  <a:lumOff val="6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3403087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0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4502151" y="1301750"/>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3124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3383613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6810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304800" y="5391150"/>
            <a:ext cx="4648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304800" y="5919788"/>
            <a:ext cx="46482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1476375" y="1027113"/>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304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1676400"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3505200"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3505200" y="4919663"/>
            <a:ext cx="166211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6553200" y="6019800"/>
            <a:ext cx="16621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5105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6553200"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228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1676400" y="4572000"/>
            <a:ext cx="1447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1304494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49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1411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576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54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581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506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059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519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64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7278687"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7044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469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2133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3810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5944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673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3774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878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09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1676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1343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83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676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457200" y="3352800"/>
            <a:ext cx="32004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5430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8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5943600" y="3657600"/>
            <a:ext cx="308292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2514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60563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628775"/>
            <a:ext cx="7451725" cy="403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48563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3"/>
          <p:cNvSpPr txBox="1">
            <a:spLocks noChangeArrowheads="1"/>
          </p:cNvSpPr>
          <p:nvPr/>
        </p:nvSpPr>
        <p:spPr bwMode="auto">
          <a:xfrm>
            <a:off x="539750" y="1524000"/>
            <a:ext cx="8496300" cy="538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123081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179513"/>
            <a:ext cx="7864475"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6980" name="TextBox 5"/>
          <p:cNvSpPr txBox="1">
            <a:spLocks noChangeArrowheads="1"/>
          </p:cNvSpPr>
          <p:nvPr/>
        </p:nvSpPr>
        <p:spPr bwMode="auto">
          <a:xfrm>
            <a:off x="1116013" y="1700213"/>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3203575" y="234950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211638" y="2205038"/>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3277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60350"/>
            <a:ext cx="8124825" cy="609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9027" name="Group 38"/>
          <p:cNvGrpSpPr>
            <a:grpSpLocks/>
          </p:cNvGrpSpPr>
          <p:nvPr/>
        </p:nvGrpSpPr>
        <p:grpSpPr bwMode="auto">
          <a:xfrm>
            <a:off x="1292225" y="1544638"/>
            <a:ext cx="6951663" cy="1827212"/>
            <a:chOff x="838200" y="1447800"/>
            <a:chExt cx="7848600" cy="2057400"/>
          </a:xfrm>
        </p:grpSpPr>
        <p:sp>
          <p:nvSpPr>
            <p:cNvPr id="129028" name="TextBox 3"/>
            <p:cNvSpPr txBox="1">
              <a:spLocks noChangeArrowheads="1"/>
            </p:cNvSpPr>
            <p:nvPr/>
          </p:nvSpPr>
          <p:spPr bwMode="auto">
            <a:xfrm>
              <a:off x="838200" y="1447800"/>
              <a:ext cx="78486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6378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EDA0-8E51-F646-B97D-769C034F2F4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7AAC0A9-E296-2E4D-BD4F-A6E843704C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4111" y="404664"/>
            <a:ext cx="8335778" cy="5631904"/>
          </a:xfrm>
        </p:spPr>
      </p:pic>
    </p:spTree>
    <p:extLst>
      <p:ext uri="{BB962C8B-B14F-4D97-AF65-F5344CB8AC3E}">
        <p14:creationId xmlns:p14="http://schemas.microsoft.com/office/powerpoint/2010/main" val="971109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AD030-B052-8A44-9135-B5A6472DA27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4938832-3217-A940-AFC2-AC52661423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073" y="548680"/>
            <a:ext cx="8017854" cy="5487888"/>
          </a:xfrm>
        </p:spPr>
      </p:pic>
    </p:spTree>
    <p:extLst>
      <p:ext uri="{BB962C8B-B14F-4D97-AF65-F5344CB8AC3E}">
        <p14:creationId xmlns:p14="http://schemas.microsoft.com/office/powerpoint/2010/main" val="391687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1E1D-3CAB-ED44-A093-756FC9D9878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2800422-CA33-AF46-B1B1-B52A40473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548680"/>
            <a:ext cx="7794575" cy="5487888"/>
          </a:xfrm>
        </p:spPr>
      </p:pic>
    </p:spTree>
    <p:extLst>
      <p:ext uri="{BB962C8B-B14F-4D97-AF65-F5344CB8AC3E}">
        <p14:creationId xmlns:p14="http://schemas.microsoft.com/office/powerpoint/2010/main" val="4294761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07D6-115B-DC44-917D-B6A2E4DE0CB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7208C3D-3974-3442-92B3-0C64C3591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758" y="476672"/>
            <a:ext cx="8248484" cy="5559896"/>
          </a:xfrm>
        </p:spPr>
      </p:pic>
    </p:spTree>
    <p:extLst>
      <p:ext uri="{BB962C8B-B14F-4D97-AF65-F5344CB8AC3E}">
        <p14:creationId xmlns:p14="http://schemas.microsoft.com/office/powerpoint/2010/main" val="15293168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BB061-FDD6-9C43-A574-C87B1306141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9A8F730-DFB8-D64B-83AF-A0CE054FF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8191" y="548680"/>
            <a:ext cx="8247618" cy="5559896"/>
          </a:xfrm>
        </p:spPr>
      </p:pic>
    </p:spTree>
    <p:extLst>
      <p:ext uri="{BB962C8B-B14F-4D97-AF65-F5344CB8AC3E}">
        <p14:creationId xmlns:p14="http://schemas.microsoft.com/office/powerpoint/2010/main" val="3339800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1475656" y="1628800"/>
            <a:ext cx="5856467" cy="4551784"/>
          </a:xfrm>
        </p:spPr>
      </p:pic>
    </p:spTree>
    <p:extLst>
      <p:ext uri="{BB962C8B-B14F-4D97-AF65-F5344CB8AC3E}">
        <p14:creationId xmlns:p14="http://schemas.microsoft.com/office/powerpoint/2010/main" val="2081595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52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119188"/>
            <a:ext cx="2273300" cy="1884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5791200" y="2057400"/>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3886200" y="1524000"/>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1371600" y="3308350"/>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1600200" y="4070350"/>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6248400" y="2971800"/>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933700"/>
            <a:ext cx="762000"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12" name="Straight Arrow Connector 11"/>
          <p:cNvCxnSpPr/>
          <p:nvPr/>
        </p:nvCxnSpPr>
        <p:spPr>
          <a:xfrm>
            <a:off x="3124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95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105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257800" y="3200400"/>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429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376613"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685800" y="5337175"/>
            <a:ext cx="8382000" cy="235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3853120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14690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4941168"/>
            <a:ext cx="4752528" cy="1292354"/>
          </a:xfrm>
          <a:prstGeom prst="rect">
            <a:avLst/>
          </a:prstGeom>
        </p:spPr>
      </p:pic>
      <p:sp>
        <p:nvSpPr>
          <p:cNvPr id="40961" name="Title 1"/>
          <p:cNvSpPr>
            <a:spLocks noGrp="1"/>
          </p:cNvSpPr>
          <p:nvPr>
            <p:ph type="title"/>
          </p:nvPr>
        </p:nvSpPr>
        <p:spPr>
          <a:xfrm>
            <a:off x="152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2831" y="805011"/>
            <a:ext cx="3079750" cy="277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Oval 6"/>
          <p:cNvSpPr/>
          <p:nvPr/>
        </p:nvSpPr>
        <p:spPr bwMode="auto">
          <a:xfrm>
            <a:off x="107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63281" y="980827"/>
            <a:ext cx="5083175" cy="3436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18594" y="2060848"/>
            <a:ext cx="4754562" cy="413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Oval 9"/>
          <p:cNvSpPr/>
          <p:nvPr/>
        </p:nvSpPr>
        <p:spPr bwMode="auto">
          <a:xfrm>
            <a:off x="5636519" y="3315841"/>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3071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6804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641328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65361"/>
            <a:ext cx="9144000" cy="586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0"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TextBox 2"/>
          <p:cNvSpPr txBox="1">
            <a:spLocks noChangeArrowheads="1"/>
          </p:cNvSpPr>
          <p:nvPr/>
        </p:nvSpPr>
        <p:spPr bwMode="auto">
          <a:xfrm>
            <a:off x="1692275"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1692275" y="2862436"/>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827088"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3556867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10122</TotalTime>
  <Words>3153</Words>
  <Application>Microsoft Macintosh PowerPoint</Application>
  <PresentationFormat>On-screen Show (4:3)</PresentationFormat>
  <Paragraphs>399</Paragraphs>
  <Slides>57</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ＭＳ Ｐゴシック</vt:lpstr>
      <vt:lpstr>Arial</vt:lpstr>
      <vt:lpstr>Calibri</vt:lpstr>
      <vt:lpstr>Segoe UI</vt:lpstr>
      <vt:lpstr>Wingdings</vt:lpstr>
      <vt:lpstr>Office Theme</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lpstr>PowerPoint Presentation</vt:lpstr>
      <vt:lpstr>PowerPoint Presentation</vt:lpstr>
      <vt:lpstr>PowerPoint Presentation</vt:lpstr>
      <vt:lpstr>Manual Review Standard Operating Procedure (SOP) paper</vt:lpstr>
    </vt:vector>
  </TitlesOfParts>
  <Company>Boston College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Microsoft Office User</cp:lastModifiedBy>
  <cp:revision>668</cp:revision>
  <dcterms:created xsi:type="dcterms:W3CDTF">2011-11-14T19:50:16Z</dcterms:created>
  <dcterms:modified xsi:type="dcterms:W3CDTF">2019-11-10T17:16:57Z</dcterms:modified>
</cp:coreProperties>
</file>